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ru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55"/>
  </p:normalViewPr>
  <p:slideViewPr>
    <p:cSldViewPr snapToGrid="0">
      <p:cViewPr varScale="1">
        <p:scale>
          <a:sx n="117" d="100"/>
          <a:sy n="117" d="100"/>
        </p:scale>
        <p:origin x="6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eg>
</file>

<file path=ppt/media/image13.png>
</file>

<file path=ppt/media/image2.jpe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EBF968-F5BE-5CD4-5563-F0CB8CB743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LT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E4BD892-B016-8D30-FEEF-35922F27C1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LT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786408-F769-462A-AB6F-B56DAA90A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16DA5B6-E0F7-20A4-0F29-38973C666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LT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B55F21B-4962-581E-0D57-849481C81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1290463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2869F6-BA7A-DF5D-8F27-FB8DA49CF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LT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0C9085F-D575-B5D2-B6B4-3AA12DFA61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LT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F2FC45-62C9-EDB3-37FB-538ECB3C1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6DD005-F36C-F34C-1901-10B66823F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LT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A376B63-1FFF-5C66-EE6D-574E5410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590393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3B1F31D-3A9E-6C70-89BA-A28F122D31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LT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EDCBA3D-3C5B-AF98-DDFC-689021DEE1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LT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42C381-213E-0E63-B8B9-063EFBE54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F903D0-56A4-16E5-9F69-8775DFC85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LT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C17D6C-9626-DFF9-CC18-FD8E65BD2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1983739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65B7B2-B621-13A6-BE81-4F6E22DAE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LT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FAAE41-4AA1-0A90-835F-8C86AA667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LT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55285F-3E66-EF66-12F8-1A607AAEE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FB6236A-DDBC-9994-5F4B-5D55B3E4E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LT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74A885-D657-623B-F49F-C89600038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2956352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83F4C4-FD00-02FE-C5A3-80ECDFFC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LT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DDFF667-A7FF-8813-A74A-D72C2B12B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86C322-02DC-E299-A888-E00C4F4A1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486F90-4A03-5133-3073-E089D0BC1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LT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013413-AC40-6112-03D9-E3F8ED69A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2059335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A56672-192A-7DC1-A131-0BB4AA739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LT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368A35-0B79-FAC2-AA80-948ABCA179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LT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6B83FBF-9DC7-8D7A-CECE-229E078465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LT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CE41A88-C2B6-0209-B7D9-70CE2DBDD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5134B4-50FE-2F90-CBC8-43130AE6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LT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B364585-0CB8-A9EB-4F31-613BADCC5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12541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3C9504-B351-9BC2-5A69-A021EA96D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LT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A2DC32B-3D59-1F33-BA83-D84437482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B0A918D-7F62-4E80-87BC-202BC8062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LT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B017D3A-194D-159C-CD41-0D9F4429F0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AD5FB26-DF89-988C-FEEF-6A59E77E2A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LT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A3C855B-C5C1-211C-E23A-9D072B612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B5101E0-B554-073E-F042-FD18DB088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LT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1B9C78D-227B-121A-6719-39F8B06CD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2024932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9F5EDB-3103-B1C3-EF14-230836F82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LT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723FD96-6BB5-B3EC-F457-D87A64899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4F6E58B-4887-0D53-1654-2F98CD87D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LT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B9FC806-95AE-9735-3272-DA9927260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2185822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F0705D8-5EF4-E974-61BF-91B8D9435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0473E95-757C-1440-02CD-3F8B3D743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LT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F2F867E-BFBE-1800-184E-4C5DE55AB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2673485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E8E25-CA7E-6F2A-150E-C7107B183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LT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CF88B5-87AD-583D-B240-D8DAA3799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LT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7D2CEE6-2A83-B867-2EDA-1399BE985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01F19A-F6EE-F5D1-5833-29FB928DA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A1338E4-B489-7091-03C4-308B9C00A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LT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9F2AA1F-8676-C2DF-8AF3-7A07DF24F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233679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E811FD-B96B-472B-F738-B6ABE396F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LT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6635F6-6B05-CB86-6E0F-406F59C85B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LT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B884EE-2457-ABB8-8AD3-972C8088A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98B4708-20F0-8F6C-C567-3DB64DA05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5BBB7CD-4073-FA03-AF4A-5EB796B27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LT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43A9C20-34AE-B74A-D27E-A047CE0C5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2724159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A4C7A5-E6B1-6BC9-450F-1364052C6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LT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984B2B-C2D0-9249-AB72-E41F89CF8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LT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9A067D-E663-DCE9-DC02-F4A6A1849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B4912-2ECC-C846-83E1-5180C348CE6E}" type="datetimeFigureOut">
              <a:rPr lang="ru-LT" smtClean="0"/>
              <a:t>2024-03-25</a:t>
            </a:fld>
            <a:endParaRPr lang="ru-LT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72CC2A-FB67-59F7-BA59-24FBBA7038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LT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C74D69-F3A2-10BE-54C0-300BCF737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58776-4CA6-684F-B4D2-F90CBDCC613A}" type="slidenum">
              <a:rPr lang="ru-LT" smtClean="0"/>
              <a:t>‹#›</a:t>
            </a:fld>
            <a:endParaRPr lang="ru-LT"/>
          </a:p>
        </p:txBody>
      </p:sp>
    </p:spTree>
    <p:extLst>
      <p:ext uri="{BB962C8B-B14F-4D97-AF65-F5344CB8AC3E}">
        <p14:creationId xmlns:p14="http://schemas.microsoft.com/office/powerpoint/2010/main" val="2760633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8EFB30E-DAF9-E699-D83E-D621A9C1C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731" y="195943"/>
            <a:ext cx="8311698" cy="65248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2B8179-C127-898C-F46D-88E9C418EF63}"/>
              </a:ext>
            </a:extLst>
          </p:cNvPr>
          <p:cNvSpPr txBox="1"/>
          <p:nvPr/>
        </p:nvSpPr>
        <p:spPr>
          <a:xfrm>
            <a:off x="1635933" y="195943"/>
            <a:ext cx="8439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LT" sz="6000" dirty="0"/>
              <a:t>Морфологический метод</a:t>
            </a:r>
          </a:p>
        </p:txBody>
      </p:sp>
    </p:spTree>
    <p:extLst>
      <p:ext uri="{BB962C8B-B14F-4D97-AF65-F5344CB8AC3E}">
        <p14:creationId xmlns:p14="http://schemas.microsoft.com/office/powerpoint/2010/main" val="344878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F9EE1A3F-A43E-6990-AC97-6F0FE8FDC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63A9BCE-FA0F-29ED-088D-30D8F199BF4A}"/>
              </a:ext>
            </a:extLst>
          </p:cNvPr>
          <p:cNvSpPr txBox="1"/>
          <p:nvPr/>
        </p:nvSpPr>
        <p:spPr>
          <a:xfrm>
            <a:off x="1564375" y="0"/>
            <a:ext cx="906325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LT" sz="6000" dirty="0">
                <a:solidFill>
                  <a:schemeClr val="bg1"/>
                </a:solidFill>
              </a:rPr>
              <a:t>Вывод полученных данных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45E369E-9E36-56DA-8266-1B23269E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350" y="1477892"/>
            <a:ext cx="9841300" cy="390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194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B34A7BE7-85A2-AD17-9ACF-07F40675B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F6B56C8-FFB8-DE7A-EAAB-2ADA8B613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89" y="1172726"/>
            <a:ext cx="11980421" cy="451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47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C9AB7A-F288-C745-53CB-B8324BE36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0" cy="6999364"/>
          </a:xfrm>
          <a:prstGeom prst="rect">
            <a:avLst/>
          </a:prstGeom>
          <a:solidFill>
            <a:srgbClr val="4B5C6F"/>
          </a:solidFill>
        </p:spPr>
      </p:pic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DD03F3A1-49BE-1FBD-6104-BD829EEDB04A}"/>
              </a:ext>
            </a:extLst>
          </p:cNvPr>
          <p:cNvSpPr/>
          <p:nvPr/>
        </p:nvSpPr>
        <p:spPr>
          <a:xfrm>
            <a:off x="274320" y="2186607"/>
            <a:ext cx="11658600" cy="2305880"/>
          </a:xfrm>
          <a:prstGeom prst="roundRect">
            <a:avLst/>
          </a:prstGeom>
          <a:solidFill>
            <a:schemeClr val="tx1">
              <a:alpha val="7714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L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C7B2E4-EF31-BFFF-9B91-0912F0D96B29}"/>
              </a:ext>
            </a:extLst>
          </p:cNvPr>
          <p:cNvSpPr txBox="1"/>
          <p:nvPr/>
        </p:nvSpPr>
        <p:spPr>
          <a:xfrm>
            <a:off x="527168" y="2186608"/>
            <a:ext cx="11137664" cy="20982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LT" sz="3000" dirty="0">
                <a:solidFill>
                  <a:schemeClr val="bg1"/>
                </a:solidFill>
              </a:rPr>
              <a:t>Получение всех возможных альтернатив решения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LT" sz="3000" dirty="0">
                <a:solidFill>
                  <a:schemeClr val="bg1"/>
                </a:solidFill>
              </a:rPr>
              <a:t>Структурирование и приоретезация значений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LT" sz="3000" dirty="0">
                <a:solidFill>
                  <a:schemeClr val="bg1"/>
                </a:solidFill>
              </a:rPr>
              <a:t>Написание программы для определения оптимального решения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335811-66D2-9FBD-CFD4-1CD89858AC15}"/>
              </a:ext>
            </a:extLst>
          </p:cNvPr>
          <p:cNvSpPr txBox="1"/>
          <p:nvPr/>
        </p:nvSpPr>
        <p:spPr>
          <a:xfrm>
            <a:off x="852160" y="0"/>
            <a:ext cx="10487679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LT" sz="4500" dirty="0">
                <a:solidFill>
                  <a:schemeClr val="bg1"/>
                </a:solidFill>
              </a:rPr>
              <a:t>Преимущества морфологического метода</a:t>
            </a:r>
          </a:p>
        </p:txBody>
      </p:sp>
    </p:spTree>
    <p:extLst>
      <p:ext uri="{BB962C8B-B14F-4D97-AF65-F5344CB8AC3E}">
        <p14:creationId xmlns:p14="http://schemas.microsoft.com/office/powerpoint/2010/main" val="3844907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BA97EB2-81AC-CBF3-3F89-3A670B7B2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39511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CFC3B88-3928-708B-6AF7-565BDA66E1B9}"/>
              </a:ext>
            </a:extLst>
          </p:cNvPr>
          <p:cNvSpPr/>
          <p:nvPr/>
        </p:nvSpPr>
        <p:spPr>
          <a:xfrm>
            <a:off x="145255" y="15205"/>
            <a:ext cx="11901487" cy="784830"/>
          </a:xfrm>
          <a:prstGeom prst="roundRect">
            <a:avLst/>
          </a:prstGeom>
          <a:solidFill>
            <a:schemeClr val="bg1">
              <a:alpha val="7714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LT"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E54E63D9-7315-7393-DC87-9EEC7181B604}"/>
              </a:ext>
            </a:extLst>
          </p:cNvPr>
          <p:cNvSpPr/>
          <p:nvPr/>
        </p:nvSpPr>
        <p:spPr>
          <a:xfrm>
            <a:off x="261068" y="2113255"/>
            <a:ext cx="11643360" cy="2311524"/>
          </a:xfrm>
          <a:prstGeom prst="roundRect">
            <a:avLst/>
          </a:prstGeom>
          <a:solidFill>
            <a:schemeClr val="tx1">
              <a:alpha val="7714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L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A7791D-B1B2-F4D1-461C-5290B9BB58CE}"/>
              </a:ext>
            </a:extLst>
          </p:cNvPr>
          <p:cNvSpPr txBox="1"/>
          <p:nvPr/>
        </p:nvSpPr>
        <p:spPr>
          <a:xfrm>
            <a:off x="683355" y="2113255"/>
            <a:ext cx="10223185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LT" sz="3000" dirty="0">
                <a:solidFill>
                  <a:schemeClr val="bg1"/>
                </a:solidFill>
              </a:rPr>
              <a:t>Высокая сложность </a:t>
            </a:r>
            <a:r>
              <a:rPr lang="en-US" sz="3000" dirty="0">
                <a:solidFill>
                  <a:schemeClr val="bg1"/>
                </a:solidFill>
              </a:rPr>
              <a:t>O(2</a:t>
            </a:r>
            <a:r>
              <a:rPr lang="en-US" sz="3000" baseline="30000" dirty="0">
                <a:solidFill>
                  <a:schemeClr val="bg1"/>
                </a:solidFill>
              </a:rPr>
              <a:t>n</a:t>
            </a:r>
            <a:r>
              <a:rPr lang="en-US" sz="30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bg1"/>
                </a:solidFill>
              </a:rPr>
              <a:t>Обилие вариантов, из которых трудно выбрать наилучший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bg1"/>
                </a:solidFill>
              </a:rPr>
              <a:t>Проблема оценки критериев</a:t>
            </a:r>
            <a:endParaRPr lang="ru-LT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LT" sz="30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D65D81-1DF2-FABF-C535-DFFB3A2BE4C2}"/>
              </a:ext>
            </a:extLst>
          </p:cNvPr>
          <p:cNvSpPr txBox="1"/>
          <p:nvPr/>
        </p:nvSpPr>
        <p:spPr>
          <a:xfrm>
            <a:off x="5020223" y="15205"/>
            <a:ext cx="2453877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500" dirty="0"/>
              <a:t>Минусы?</a:t>
            </a:r>
            <a:endParaRPr lang="ru-LT" sz="4500" dirty="0"/>
          </a:p>
        </p:txBody>
      </p:sp>
    </p:spTree>
    <p:extLst>
      <p:ext uri="{BB962C8B-B14F-4D97-AF65-F5344CB8AC3E}">
        <p14:creationId xmlns:p14="http://schemas.microsoft.com/office/powerpoint/2010/main" val="1431803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7C2CFEB-8D6E-A471-481A-87276230C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494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1D5679-F9B7-4260-E372-8C58DFB6CD92}"/>
              </a:ext>
            </a:extLst>
          </p:cNvPr>
          <p:cNvSpPr txBox="1"/>
          <p:nvPr/>
        </p:nvSpPr>
        <p:spPr>
          <a:xfrm>
            <a:off x="315687" y="751115"/>
            <a:ext cx="1178922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LT" sz="2500" dirty="0"/>
              <a:t>Цель – показать возможное решение проблемы с помощью морфологического метода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3A80DE-D895-982E-2A8F-7915D61D8526}"/>
              </a:ext>
            </a:extLst>
          </p:cNvPr>
          <p:cNvSpPr txBox="1"/>
          <p:nvPr/>
        </p:nvSpPr>
        <p:spPr>
          <a:xfrm>
            <a:off x="315687" y="2198914"/>
            <a:ext cx="123463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LT" sz="2500" dirty="0"/>
              <a:t>Задачи</a:t>
            </a:r>
            <a:r>
              <a:rPr lang="en-US" sz="2500" dirty="0"/>
              <a:t>:</a:t>
            </a:r>
            <a:endParaRPr lang="ru-LT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5ED55C-95EC-4C82-845C-2EAD9E612EC9}"/>
              </a:ext>
            </a:extLst>
          </p:cNvPr>
          <p:cNvSpPr txBox="1"/>
          <p:nvPr/>
        </p:nvSpPr>
        <p:spPr>
          <a:xfrm>
            <a:off x="933003" y="2800328"/>
            <a:ext cx="698460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Рассмотреть возможности морфологического метода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Определить преимущества и недостатки этого метода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dirty="0"/>
              <a:t>Решить задачу с помощью данного метода</a:t>
            </a:r>
            <a:endParaRPr lang="ru-LT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A185F1-71B0-0D2F-8B71-6B9BD16BBCAB}"/>
              </a:ext>
            </a:extLst>
          </p:cNvPr>
          <p:cNvSpPr txBox="1"/>
          <p:nvPr/>
        </p:nvSpPr>
        <p:spPr>
          <a:xfrm>
            <a:off x="576943" y="4539343"/>
            <a:ext cx="1140822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LT" sz="2500" dirty="0"/>
              <a:t>Актуальность – Морфологический метод актуален, так как способен максимально расширить область поиска решений и сформироват наиболее полное множество альтернатив, охватывающее все возможные способы решение проблемы.</a:t>
            </a:r>
          </a:p>
        </p:txBody>
      </p:sp>
    </p:spTree>
    <p:extLst>
      <p:ext uri="{BB962C8B-B14F-4D97-AF65-F5344CB8AC3E}">
        <p14:creationId xmlns:p14="http://schemas.microsoft.com/office/powerpoint/2010/main" val="1396062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ADEB3DD-DBDE-E409-1C9C-4288C333A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FE43DE10-54CB-3A89-88DA-4910806E8E68}"/>
              </a:ext>
            </a:extLst>
          </p:cNvPr>
          <p:cNvSpPr/>
          <p:nvPr/>
        </p:nvSpPr>
        <p:spPr>
          <a:xfrm>
            <a:off x="412809" y="0"/>
            <a:ext cx="11447887" cy="1246495"/>
          </a:xfrm>
          <a:prstGeom prst="roundRect">
            <a:avLst/>
          </a:prstGeom>
          <a:solidFill>
            <a:schemeClr val="bg1">
              <a:alpha val="8295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L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CF3AEA-0B8D-922E-5FE5-88056B2397F8}"/>
              </a:ext>
            </a:extLst>
          </p:cNvPr>
          <p:cNvSpPr txBox="1"/>
          <p:nvPr/>
        </p:nvSpPr>
        <p:spPr>
          <a:xfrm>
            <a:off x="3673253" y="0"/>
            <a:ext cx="48454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LT" sz="6000" dirty="0">
                <a:latin typeface="Calibri" panose="020F0502020204030204" pitchFamily="34" charset="0"/>
                <a:cs typeface="Calibri" panose="020F0502020204030204" pitchFamily="34" charset="0"/>
              </a:rPr>
              <a:t>Возможности:</a:t>
            </a: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26F5F5FA-F143-6371-1DC9-9CB3154FF3BA}"/>
              </a:ext>
            </a:extLst>
          </p:cNvPr>
          <p:cNvSpPr/>
          <p:nvPr/>
        </p:nvSpPr>
        <p:spPr>
          <a:xfrm>
            <a:off x="306792" y="2008255"/>
            <a:ext cx="7727499" cy="2576997"/>
          </a:xfrm>
          <a:prstGeom prst="roundRect">
            <a:avLst/>
          </a:prstGeom>
          <a:solidFill>
            <a:schemeClr val="bg1">
              <a:alpha val="83000"/>
            </a:schemeClr>
          </a:solidFill>
          <a:ln w="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L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DCB097-B0ED-576D-A75C-C30D9C34151B}"/>
              </a:ext>
            </a:extLst>
          </p:cNvPr>
          <p:cNvSpPr txBox="1"/>
          <p:nvPr/>
        </p:nvSpPr>
        <p:spPr>
          <a:xfrm>
            <a:off x="412809" y="2182505"/>
            <a:ext cx="7830285" cy="20982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ru-LT" sz="3000" dirty="0">
                <a:latin typeface="Calibri" panose="020F0502020204030204" pitchFamily="34" charset="0"/>
                <a:cs typeface="Calibri" panose="020F0502020204030204" pitchFamily="34" charset="0"/>
              </a:rPr>
              <a:t>Классификация решений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ru-RU" sz="3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Идентификация ключевых факторов</a:t>
            </a:r>
            <a:r>
              <a:rPr lang="ru-LT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ru-RU" sz="3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Прогнозирование и выявление альтернатив</a:t>
            </a:r>
            <a:r>
              <a:rPr lang="ru-LT" sz="30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ru-LT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961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B5D7CD6-AC0A-77F5-7330-334A936A3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EDED619-30E5-AE90-23A6-79934A404430}"/>
              </a:ext>
            </a:extLst>
          </p:cNvPr>
          <p:cNvSpPr txBox="1"/>
          <p:nvPr/>
        </p:nvSpPr>
        <p:spPr>
          <a:xfrm>
            <a:off x="2975690" y="119270"/>
            <a:ext cx="62406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dirty="0"/>
              <a:t>Порядок действий</a:t>
            </a:r>
            <a:endParaRPr lang="ru-LT" sz="6000"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B74B9E6A-7949-9CA6-576B-4A88EAAD4351}"/>
              </a:ext>
            </a:extLst>
          </p:cNvPr>
          <p:cNvSpPr/>
          <p:nvPr/>
        </p:nvSpPr>
        <p:spPr>
          <a:xfrm>
            <a:off x="185531" y="1907878"/>
            <a:ext cx="11184834" cy="3042243"/>
          </a:xfrm>
          <a:prstGeom prst="roundRect">
            <a:avLst/>
          </a:prstGeom>
          <a:solidFill>
            <a:schemeClr val="tx1">
              <a:alpha val="80409"/>
            </a:schemeClr>
          </a:solidFill>
          <a:ln w="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L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0FC89E-B22C-FC95-E463-FAFBDAB71442}"/>
              </a:ext>
            </a:extLst>
          </p:cNvPr>
          <p:cNvSpPr txBox="1"/>
          <p:nvPr/>
        </p:nvSpPr>
        <p:spPr>
          <a:xfrm>
            <a:off x="505529" y="2160062"/>
            <a:ext cx="10438820" cy="2537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ru-RU" sz="3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формулируется проблема </a:t>
            </a:r>
            <a:endParaRPr lang="ru-LT" sz="3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ru-RU" sz="3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выделяются все ключевые элементы системы</a:t>
            </a:r>
            <a:endParaRPr lang="ru-LT" sz="3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ru-RU" sz="3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определяется как можно большее число варианты решения </a:t>
            </a:r>
            <a:endParaRPr lang="ru-LT" sz="3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ru-RU" sz="3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занесение вариантов в таблицу</a:t>
            </a:r>
            <a:endParaRPr lang="ru-LT" sz="3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itchFamily="2" charset="2"/>
              <a:buChar char=""/>
            </a:pPr>
            <a:r>
              <a:rPr lang="ru-RU" sz="3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оценивание всех вариантов и их комбинирование</a:t>
            </a:r>
            <a:endParaRPr lang="ru-LT" sz="3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865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FC002C-B09B-3122-696B-7EE3FB06F5E5}"/>
              </a:ext>
            </a:extLst>
          </p:cNvPr>
          <p:cNvSpPr txBox="1"/>
          <p:nvPr/>
        </p:nvSpPr>
        <p:spPr>
          <a:xfrm>
            <a:off x="3286416" y="0"/>
            <a:ext cx="56191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dirty="0"/>
              <a:t>Реальная задача</a:t>
            </a:r>
            <a:endParaRPr lang="ru-LT" sz="6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38A0D7-747D-57C3-09D5-5DC1C8FF7EC3}"/>
              </a:ext>
            </a:extLst>
          </p:cNvPr>
          <p:cNvSpPr txBox="1"/>
          <p:nvPr/>
        </p:nvSpPr>
        <p:spPr>
          <a:xfrm>
            <a:off x="265043" y="1951672"/>
            <a:ext cx="106850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LT" sz="3000" dirty="0"/>
              <a:t>Студент хочет завершить семестр с минимальным баллом – 90. </a:t>
            </a:r>
            <a:br>
              <a:rPr lang="ru-LT" sz="3000" dirty="0"/>
            </a:br>
            <a:r>
              <a:rPr lang="ru-LT" sz="3000" dirty="0"/>
              <a:t>Решим эту задачу морфологичесим методом.</a:t>
            </a:r>
          </a:p>
          <a:p>
            <a:r>
              <a:rPr lang="ru-LT" sz="3000" dirty="0"/>
              <a:t>В данной задаче можно выделить такие критерии: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FDC926-7F0B-3942-A850-F23AC3D14811}"/>
              </a:ext>
            </a:extLst>
          </p:cNvPr>
          <p:cNvSpPr txBox="1"/>
          <p:nvPr/>
        </p:nvSpPr>
        <p:spPr>
          <a:xfrm>
            <a:off x="742122" y="4002156"/>
            <a:ext cx="4427109" cy="1757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Сделанные</a:t>
            </a:r>
            <a:r>
              <a:rPr lang="ru-RU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задания</a:t>
            </a:r>
            <a:endParaRPr lang="ru-LT" sz="3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Посещаемость </a:t>
            </a:r>
            <a:endParaRPr lang="ru-LT" sz="3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Дополнительные задания</a:t>
            </a:r>
            <a:endParaRPr lang="ru-LT" sz="3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B7BF93-DB42-DB21-52AE-AAA19E10C748}"/>
              </a:ext>
            </a:extLst>
          </p:cNvPr>
          <p:cNvSpPr txBox="1"/>
          <p:nvPr/>
        </p:nvSpPr>
        <p:spPr>
          <a:xfrm>
            <a:off x="7022771" y="4002156"/>
            <a:ext cx="4549002" cy="1757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Вовремя сданные задания</a:t>
            </a:r>
            <a:endParaRPr lang="ru-LT" sz="3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Активность на паре</a:t>
            </a:r>
            <a:endParaRPr lang="ru-LT" sz="3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Адекватное поведение</a:t>
            </a:r>
            <a:endParaRPr lang="ru-LT" sz="3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725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11D097-D1B0-06E5-C984-C7448C40E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26774"/>
            <a:ext cx="12192000" cy="7911548"/>
          </a:xfrm>
          <a:prstGeom prst="rect">
            <a:avLst/>
          </a:prstGeom>
        </p:spPr>
      </p:pic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0CD43B24-2814-5255-1933-CC1A37DE720A}"/>
              </a:ext>
            </a:extLst>
          </p:cNvPr>
          <p:cNvSpPr/>
          <p:nvPr/>
        </p:nvSpPr>
        <p:spPr>
          <a:xfrm>
            <a:off x="451569" y="-83774"/>
            <a:ext cx="11447887" cy="1246495"/>
          </a:xfrm>
          <a:prstGeom prst="roundRect">
            <a:avLst/>
          </a:prstGeom>
          <a:solidFill>
            <a:schemeClr val="bg1">
              <a:alpha val="8295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L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4C5D0-19FF-5144-34C3-8D54F4161715}"/>
              </a:ext>
            </a:extLst>
          </p:cNvPr>
          <p:cNvSpPr txBox="1"/>
          <p:nvPr/>
        </p:nvSpPr>
        <p:spPr>
          <a:xfrm>
            <a:off x="1258906" y="185531"/>
            <a:ext cx="96741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LT" sz="4000" dirty="0"/>
              <a:t>Проставим значения (веса) этих критериев</a:t>
            </a:r>
            <a:r>
              <a:rPr lang="en-US" sz="4000" dirty="0"/>
              <a:t>:</a:t>
            </a:r>
            <a:endParaRPr lang="ru-LT" sz="4000" dirty="0"/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063E3EC-EC29-D8CD-35EA-B7AACC621F64}"/>
              </a:ext>
            </a:extLst>
          </p:cNvPr>
          <p:cNvSpPr/>
          <p:nvPr/>
        </p:nvSpPr>
        <p:spPr>
          <a:xfrm>
            <a:off x="311922" y="1934758"/>
            <a:ext cx="11568153" cy="3202138"/>
          </a:xfrm>
          <a:prstGeom prst="roundRect">
            <a:avLst/>
          </a:prstGeom>
          <a:solidFill>
            <a:schemeClr val="bg1">
              <a:alpha val="83000"/>
            </a:schemeClr>
          </a:solidFill>
          <a:ln w="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L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F31F46-1812-6A2E-3657-0F9CECC52A7F}"/>
              </a:ext>
            </a:extLst>
          </p:cNvPr>
          <p:cNvSpPr txBox="1"/>
          <p:nvPr/>
        </p:nvSpPr>
        <p:spPr>
          <a:xfrm>
            <a:off x="522961" y="2642999"/>
            <a:ext cx="5049079" cy="1757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solidFill>
                  <a:srgbClr val="3D3D3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Сделанные задания</a:t>
            </a:r>
            <a:r>
              <a:rPr lang="en-US" sz="3000" kern="100" dirty="0">
                <a:solidFill>
                  <a:srgbClr val="3D3D3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3000" kern="100" dirty="0">
                <a:solidFill>
                  <a:srgbClr val="3D3D3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50</a:t>
            </a:r>
            <a:endParaRPr lang="ru-LT" sz="3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solidFill>
                  <a:srgbClr val="3D3D3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Посещаемость                        18</a:t>
            </a:r>
            <a:endParaRPr lang="ru-LT" sz="3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solidFill>
                  <a:srgbClr val="3D3D3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Дополнительные задания   15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32E47A-18F6-D2D3-48F2-4DD9205E3B8A}"/>
              </a:ext>
            </a:extLst>
          </p:cNvPr>
          <p:cNvSpPr txBox="1"/>
          <p:nvPr/>
        </p:nvSpPr>
        <p:spPr>
          <a:xfrm>
            <a:off x="6389172" y="2657061"/>
            <a:ext cx="5370638" cy="175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solidFill>
                  <a:srgbClr val="3D3D3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Вовремя сданные задания     10</a:t>
            </a:r>
            <a:endParaRPr lang="ru-LT" sz="3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solidFill>
                  <a:srgbClr val="3D3D3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Активность на паре                    5</a:t>
            </a:r>
            <a:endParaRPr lang="ru-LT" sz="3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000" kern="100" dirty="0">
                <a:solidFill>
                  <a:srgbClr val="3D3D3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Адекватное поведение.            2</a:t>
            </a:r>
            <a:endParaRPr lang="ru-LT" sz="3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035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4E8E202E-6E29-7187-E825-89AC643B8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84EDB7-B67D-613A-B666-81A6EBDFBFAA}"/>
              </a:ext>
            </a:extLst>
          </p:cNvPr>
          <p:cNvSpPr txBox="1"/>
          <p:nvPr/>
        </p:nvSpPr>
        <p:spPr>
          <a:xfrm>
            <a:off x="523609" y="0"/>
            <a:ext cx="111447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</a:rPr>
              <a:t>Напишем программу для решения данной задачи</a:t>
            </a:r>
            <a:endParaRPr lang="ru-LT" sz="4000" dirty="0">
              <a:solidFill>
                <a:schemeClr val="bg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C389BB-3133-54DF-E139-106ADB858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249" y="938971"/>
            <a:ext cx="7783501" cy="568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47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85ACA2C8-2D55-DC03-DF33-6D3F1F6A3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207CF2-9073-2B08-FF33-804083DAB88A}"/>
              </a:ext>
            </a:extLst>
          </p:cNvPr>
          <p:cNvSpPr txBox="1"/>
          <p:nvPr/>
        </p:nvSpPr>
        <p:spPr>
          <a:xfrm>
            <a:off x="3245187" y="0"/>
            <a:ext cx="570162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LT" sz="6000" dirty="0">
                <a:solidFill>
                  <a:schemeClr val="bg1"/>
                </a:solidFill>
              </a:rPr>
              <a:t>Определим цель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BABE4B4-2EE0-F899-0F91-1008B2A7B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321" y="2513357"/>
            <a:ext cx="9913356" cy="1831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14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7B4A51E5-FBA3-50BF-EEFC-2C1851E91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C21112-C10D-48A3-A6C5-C2E1EC10C1A5}"/>
              </a:ext>
            </a:extLst>
          </p:cNvPr>
          <p:cNvSpPr txBox="1"/>
          <p:nvPr/>
        </p:nvSpPr>
        <p:spPr>
          <a:xfrm>
            <a:off x="972642" y="0"/>
            <a:ext cx="996048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LT" sz="5200" dirty="0">
                <a:solidFill>
                  <a:schemeClr val="bg1"/>
                </a:solidFill>
              </a:rPr>
              <a:t>Получим все возможные решения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26800BE-B31D-D9F0-AE42-C877EA28A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225" y="1414118"/>
            <a:ext cx="10689550" cy="436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7825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216</Words>
  <Application>Microsoft Macintosh PowerPoint</Application>
  <PresentationFormat>Широкоэкранный</PresentationFormat>
  <Paragraphs>45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Symbol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3</cp:revision>
  <dcterms:created xsi:type="dcterms:W3CDTF">2024-03-22T12:30:48Z</dcterms:created>
  <dcterms:modified xsi:type="dcterms:W3CDTF">2024-03-25T19:19:28Z</dcterms:modified>
</cp:coreProperties>
</file>

<file path=docProps/thumbnail.jpeg>
</file>